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9" r:id="rId3"/>
  </p:sldMasterIdLst>
  <p:notesMasterIdLst>
    <p:notesMasterId r:id="rId6"/>
  </p:notesMasterIdLst>
  <p:sldIdLst>
    <p:sldId id="301" r:id="rId4"/>
    <p:sldId id="256" r:id="rId5"/>
    <p:sldId id="257" r:id="rId7"/>
    <p:sldId id="258" r:id="rId8"/>
    <p:sldId id="259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263" r:id="rId19"/>
    <p:sldId id="268" r:id="rId20"/>
  </p:sldIdLst>
  <p:sldSz cx="14630400" cy="8229600"/>
  <p:notesSz cx="8229600" cy="14630400"/>
  <p:embeddedFontLst>
    <p:embeddedFont>
      <p:font typeface="SimSun" panose="02010600030101010101" pitchFamily="2" charset="-122"/>
      <p:regular r:id="rId24"/>
    </p:embeddedFont>
    <p:embeddedFont>
      <p:font typeface="Sora Medium" pitchFamily="34" charset="0"/>
      <p:regular r:id="rId25"/>
    </p:embeddedFont>
    <p:embeddedFont>
      <p:font typeface="Sora Medium" pitchFamily="34" charset="-122"/>
      <p:regular r:id="rId26"/>
    </p:embeddedFont>
    <p:embeddedFont>
      <p:font typeface="Sora Medium" pitchFamily="34" charset="-120"/>
      <p:regular r:id="rId27"/>
    </p:embeddedFont>
    <p:embeddedFont>
      <p:font typeface="Calibri Light" panose="020F0302020204030204" charset="0"/>
      <p:regular r:id="rId28"/>
      <p:italic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5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6.pn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5200" y="473286"/>
            <a:ext cx="12960000" cy="950400"/>
          </a:xfrm>
        </p:spPr>
        <p:txBody>
          <a:bodyPr/>
          <a:lstStyle>
            <a:lvl1pPr algn="ctr">
              <a:defRPr sz="384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734400" y="7577280"/>
            <a:ext cx="3240000" cy="38016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939200" y="7577280"/>
            <a:ext cx="4752000" cy="38016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53120" y="7577280"/>
            <a:ext cx="3240000" cy="38016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97908" y="2090558"/>
            <a:ext cx="12932492" cy="61390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4"/>
            </p:custDataLst>
          </p:nvPr>
        </p:nvSpPr>
        <p:spPr>
          <a:xfrm>
            <a:off x="833628" y="1567434"/>
            <a:ext cx="8342376" cy="2939034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48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5"/>
            </p:custDataLst>
          </p:nvPr>
        </p:nvSpPr>
        <p:spPr>
          <a:xfrm>
            <a:off x="833628" y="5018532"/>
            <a:ext cx="4702302" cy="60502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16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062258"/>
            <a:ext cx="8810213" cy="5163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2537299" y="1564208"/>
            <a:ext cx="3456000" cy="2815990"/>
          </a:xfrm>
        </p:spPr>
        <p:txBody>
          <a:bodyPr anchor="ctr">
            <a:normAutofit/>
          </a:bodyPr>
          <a:lstStyle>
            <a:lvl1pPr>
              <a:defRPr sz="528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85276" y="1795544"/>
            <a:ext cx="11045124" cy="64301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586484" y="3801618"/>
            <a:ext cx="9983724" cy="2632710"/>
          </a:xfrm>
        </p:spPr>
        <p:txBody>
          <a:bodyPr anchor="t">
            <a:normAutofit/>
          </a:bodyPr>
          <a:lstStyle>
            <a:lvl1pPr algn="l">
              <a:defRPr sz="528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5"/>
            </p:custDataLst>
          </p:nvPr>
        </p:nvSpPr>
        <p:spPr>
          <a:xfrm>
            <a:off x="1586484" y="2121408"/>
            <a:ext cx="9983724" cy="1469136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9600" b="1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833759" y="1520190"/>
            <a:ext cx="6217920" cy="589293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7575840" y="1520190"/>
            <a:ext cx="6217920" cy="589293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33760" y="1532627"/>
            <a:ext cx="6189344" cy="648000"/>
          </a:xfrm>
        </p:spPr>
        <p:txBody>
          <a:bodyPr anchor="b"/>
          <a:lstStyle>
            <a:lvl1pPr marL="0" indent="0">
              <a:buNone/>
              <a:defRPr sz="2880" b="1">
                <a:latin typeface="+mj-lt"/>
                <a:sym typeface="Arial" panose="020B0604020202020204" pitchFamily="34" charset="0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833760" y="2300068"/>
            <a:ext cx="6189344" cy="5127528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7573934" y="1532627"/>
            <a:ext cx="6219826" cy="648000"/>
          </a:xfrm>
        </p:spPr>
        <p:txBody>
          <a:bodyPr anchor="b"/>
          <a:lstStyle>
            <a:lvl1pPr marL="0" indent="0">
              <a:buNone/>
              <a:defRPr sz="2880" b="1">
                <a:latin typeface="+mj-lt"/>
                <a:sym typeface="Arial" panose="020B0604020202020204" pitchFamily="34" charset="0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7573934" y="2300068"/>
            <a:ext cx="6219826" cy="5127528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22960" y="432000"/>
            <a:ext cx="12976860" cy="698112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33759" y="1520190"/>
            <a:ext cx="12966061" cy="691200"/>
          </a:xfrm>
        </p:spPr>
        <p:txBody>
          <a:bodyPr anchor="t"/>
          <a:lstStyle>
            <a:lvl1pPr marL="0" indent="0">
              <a:buNone/>
              <a:defRPr sz="2880" b="0">
                <a:latin typeface="+mn-lt"/>
                <a:sym typeface="Arial" panose="020B0604020202020204" pitchFamily="34" charset="0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80360" y="1691098"/>
            <a:ext cx="11750039" cy="65385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3759" y="2345760"/>
            <a:ext cx="7313760" cy="216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48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3628" y="5018532"/>
            <a:ext cx="4702302" cy="605028"/>
          </a:xfrm>
        </p:spPr>
        <p:txBody>
          <a:bodyPr vert="horz" lIns="0" tIns="0" rIns="0" bIns="0"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 typeface="Arial" panose="020B0604020202020204" pitchFamily="34" charset="0"/>
              <a:buNone/>
              <a:defRPr kumimoji="0" lang="en-US" sz="216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8" Type="http://schemas.openxmlformats.org/officeDocument/2006/relationships/theme" Target="../theme/theme2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E4444"/>
            </a:gs>
            <a:gs pos="100000">
              <a:srgbClr val="832B2B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E4444"/>
            </a:gs>
            <a:gs pos="100000">
              <a:srgbClr val="832B2B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3760" y="432000"/>
            <a:ext cx="12960000" cy="864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3759" y="1520190"/>
            <a:ext cx="12959999" cy="58929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3759" y="7627620"/>
            <a:ext cx="34639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846320" y="7627620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0332720" y="7627620"/>
            <a:ext cx="34610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6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1097280" rtl="0" eaLnBrk="1" latinLnBrk="0" hangingPunct="1">
        <a:lnSpc>
          <a:spcPct val="100000"/>
        </a:lnSpc>
        <a:spcBef>
          <a:spcPct val="0"/>
        </a:spcBef>
        <a:buNone/>
        <a:defRPr sz="432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274320" indent="-274320" algn="l" defTabSz="1097280" rtl="0" eaLnBrk="1" latinLnBrk="0" hangingPunct="1">
        <a:lnSpc>
          <a:spcPct val="130000"/>
        </a:lnSpc>
        <a:spcBef>
          <a:spcPts val="12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646430" indent="-24765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92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58850" indent="-19431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36980" indent="-17907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4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482090" indent="-15240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2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9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9695"/>
            <a:ext cx="14823440" cy="83292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454150" y="525145"/>
            <a:ext cx="11603990" cy="920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4400">
                <a:solidFill>
                  <a:schemeClr val="bg2"/>
                </a:solidFill>
              </a:rPr>
              <a:t>IRIS TUMOR DETECTION USING CNN</a:t>
            </a:r>
            <a:endParaRPr lang="en-IN" altLang="en-US" sz="4400">
              <a:solidFill>
                <a:schemeClr val="bg2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686935" y="3005455"/>
            <a:ext cx="48768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IN" altLang="en-US" sz="2800">
                <a:solidFill>
                  <a:schemeClr val="bg2"/>
                </a:solidFill>
              </a:rPr>
              <a:t>TEAM MEMBERS:</a:t>
            </a:r>
            <a:endParaRPr lang="en-IN" altLang="en-US" sz="280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IN" altLang="en-US" sz="2800">
                <a:solidFill>
                  <a:schemeClr val="bg2"/>
                </a:solidFill>
              </a:rPr>
              <a:t>Preethi</a:t>
            </a:r>
            <a:endParaRPr lang="en-IN" altLang="en-US" sz="280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IN" altLang="en-US" sz="2800">
                <a:solidFill>
                  <a:schemeClr val="bg2"/>
                </a:solidFill>
              </a:rPr>
              <a:t>Sowndarya</a:t>
            </a:r>
            <a:br>
              <a:rPr lang="en-IN" altLang="en-US" sz="2800">
                <a:solidFill>
                  <a:schemeClr val="bg2"/>
                </a:solidFill>
              </a:rPr>
            </a:br>
            <a:r>
              <a:rPr lang="en-IN" altLang="en-US" sz="2800">
                <a:solidFill>
                  <a:schemeClr val="bg2"/>
                </a:solidFill>
              </a:rPr>
              <a:t>Nandhagopal</a:t>
            </a:r>
            <a:endParaRPr lang="en-IN" altLang="en-US" sz="2800">
              <a:solidFill>
                <a:schemeClr val="bg2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2" name="Picture 1" descr="Brain tumor detector - Google Chrome 25-11-2024 02_41_14"/>
          <p:cNvPicPr>
            <a:picLocks noChangeAspect="1"/>
          </p:cNvPicPr>
          <p:nvPr/>
        </p:nvPicPr>
        <p:blipFill>
          <a:blip r:embed="rId2"/>
          <a:srcRect t="15760" b="1062"/>
          <a:stretch>
            <a:fillRect/>
          </a:stretch>
        </p:blipFill>
        <p:spPr>
          <a:xfrm>
            <a:off x="667385" y="521335"/>
            <a:ext cx="8105775" cy="3593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t="15859" r="810" b="5295"/>
          <a:stretch>
            <a:fillRect/>
          </a:stretch>
        </p:blipFill>
        <p:spPr>
          <a:xfrm>
            <a:off x="6060440" y="4343400"/>
            <a:ext cx="7903210" cy="3446145"/>
          </a:xfrm>
          <a:prstGeom prst="rect">
            <a:avLst/>
          </a:prstGeom>
        </p:spPr>
      </p:pic>
      <p:sp>
        <p:nvSpPr>
          <p:cNvPr id="13" name="Snip Diagonal Corner Rectangle 12"/>
          <p:cNvSpPr/>
          <p:nvPr/>
        </p:nvSpPr>
        <p:spPr>
          <a:xfrm>
            <a:off x="9257665" y="1062355"/>
            <a:ext cx="5194300" cy="1351915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3200">
                <a:solidFill>
                  <a:schemeClr val="accent5"/>
                </a:solidFill>
                <a:sym typeface="+mn-ea"/>
              </a:rPr>
              <a:t>About the project</a:t>
            </a:r>
            <a:endParaRPr lang="en-IN" altLang="en-US" sz="3200">
              <a:solidFill>
                <a:schemeClr val="accent5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5859" b="5538"/>
          <a:stretch>
            <a:fillRect/>
          </a:stretch>
        </p:blipFill>
        <p:spPr>
          <a:xfrm>
            <a:off x="563245" y="1494155"/>
            <a:ext cx="13447395" cy="594296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1435" y="120650"/>
            <a:ext cx="14631670" cy="9340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3600">
                <a:solidFill>
                  <a:schemeClr val="accent1">
                    <a:lumMod val="75000"/>
                  </a:schemeClr>
                </a:solidFill>
              </a:rPr>
              <a:t>File uploading page</a:t>
            </a:r>
            <a:endParaRPr lang="en-IN" altLang="en-US" sz="36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3116" r="1484" b="5052"/>
          <a:stretch>
            <a:fillRect/>
          </a:stretch>
        </p:blipFill>
        <p:spPr>
          <a:xfrm>
            <a:off x="809625" y="1001395"/>
            <a:ext cx="12818110" cy="671766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2540" y="120650"/>
            <a:ext cx="14575155" cy="8807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3600">
                <a:solidFill>
                  <a:schemeClr val="accent1">
                    <a:lumMod val="75000"/>
                  </a:schemeClr>
                </a:solidFill>
              </a:rPr>
              <a:t>choose the file to upload</a:t>
            </a:r>
            <a:endParaRPr lang="en-IN" altLang="en-US" sz="36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15286" b="5859"/>
          <a:stretch>
            <a:fillRect/>
          </a:stretch>
        </p:blipFill>
        <p:spPr>
          <a:xfrm>
            <a:off x="915035" y="2172970"/>
            <a:ext cx="13011150" cy="576834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0" y="0"/>
            <a:ext cx="14575155" cy="112331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571500" indent="-571500" algn="l">
              <a:buFont typeface="Wingdings" panose="05000000000000000000" charset="0"/>
              <a:buChar char="ü"/>
            </a:pPr>
            <a:r>
              <a:rPr lang="en-IN" altLang="en-US" sz="3600">
                <a:solidFill>
                  <a:schemeClr val="accent1">
                    <a:lumMod val="75000"/>
                  </a:schemeClr>
                </a:solidFill>
                <a:sym typeface="+mn-ea"/>
              </a:rPr>
              <a:t>output to user if the iris having the tumor</a:t>
            </a:r>
            <a:endParaRPr lang="en-IN" altLang="en-US" sz="36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15859" r="537" b="5295"/>
          <a:stretch>
            <a:fillRect/>
          </a:stretch>
        </p:blipFill>
        <p:spPr>
          <a:xfrm>
            <a:off x="276860" y="1699260"/>
            <a:ext cx="14104620" cy="628650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-2540" y="120650"/>
            <a:ext cx="14575155" cy="138493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571500" indent="-571500" algn="l">
              <a:buFont typeface="Wingdings" panose="05000000000000000000" charset="0"/>
              <a:buChar char="ü"/>
            </a:pPr>
            <a:r>
              <a:rPr lang="en-IN" altLang="en-US" sz="3600">
                <a:solidFill>
                  <a:schemeClr val="accent1">
                    <a:lumMod val="75000"/>
                  </a:schemeClr>
                </a:solidFill>
                <a:sym typeface="+mn-ea"/>
              </a:rPr>
              <a:t>output to user if no tumor is detected</a:t>
            </a:r>
            <a:endParaRPr lang="en-IN" altLang="en-US" sz="36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algn="ctr"/>
            <a:endParaRPr lang="en-IN" altLang="en-US" sz="36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Box 4"/>
          <p:cNvSpPr txBox="1"/>
          <p:nvPr/>
        </p:nvSpPr>
        <p:spPr>
          <a:xfrm>
            <a:off x="458470" y="377825"/>
            <a:ext cx="8330565" cy="915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Conclusion and FutureScope</a:t>
            </a:r>
            <a:r>
              <a:rPr lang="en-IN" altLang="en-US" sz="4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:</a:t>
            </a:r>
            <a:endParaRPr lang="en-IN" altLang="en-US" sz="4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93750" y="1292860"/>
            <a:ext cx="7556500" cy="6109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solidFill>
                  <a:srgbClr val="92D050"/>
                </a:solidFill>
              </a:rPr>
              <a:t>Summary of Achievements:</a:t>
            </a:r>
            <a:r>
              <a:rPr lang="en-US" sz="32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charset="0"/>
              <a:buChar char="o"/>
            </a:pPr>
            <a:r>
              <a:rPr lang="en-US" sz="2400">
                <a:solidFill>
                  <a:schemeClr val="bg1"/>
                </a:solidFill>
              </a:rPr>
              <a:t>This project demonstrates how CNNs can effectively detect iris tumors, achieving high accuracy and reliability.</a:t>
            </a:r>
            <a:endParaRPr lang="en-US" sz="240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charset="0"/>
              <a:buChar char="o"/>
            </a:pPr>
            <a:r>
              <a:rPr lang="en-US" sz="2400">
                <a:solidFill>
                  <a:schemeClr val="bg1"/>
                </a:solidFill>
              </a:rPr>
              <a:t>This system offers healthcare professionals a valuable tool to streamline tumor detection, ultimately aiding in timely medical intervention and improving patient outcomes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rgbClr val="92D050"/>
                </a:solidFill>
              </a:rPr>
              <a:t>Future Scope:</a:t>
            </a:r>
            <a:endParaRPr lang="en-US" sz="2400">
              <a:solidFill>
                <a:srgbClr val="92D050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charset="0"/>
              <a:buChar char="o"/>
            </a:pPr>
            <a:r>
              <a:rPr lang="en-US" sz="2400">
                <a:solidFill>
                  <a:schemeClr val="bg1"/>
                </a:solidFill>
              </a:rPr>
              <a:t>Extend the model to detect other types of eye tumors.</a:t>
            </a:r>
            <a:endParaRPr lang="en-US" sz="240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charset="0"/>
              <a:buChar char="o"/>
            </a:pPr>
            <a:r>
              <a:rPr lang="en-US" sz="2400">
                <a:solidFill>
                  <a:schemeClr val="bg1"/>
                </a:solidFill>
              </a:rPr>
              <a:t>Deploy the model as a web application for broader accessibility.</a:t>
            </a: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1035" cy="8228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9115" y="394335"/>
            <a:ext cx="7556500" cy="16040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Iris Tumor Detection Using Convolutional Neural Networks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57530" y="1998980"/>
            <a:ext cx="7792720" cy="3816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>
              <a:lnSpc>
                <a:spcPts val="2850"/>
              </a:lnSpc>
              <a:buFont typeface="Wingdings" panose="05000000000000000000" charset="0"/>
              <a:buNone/>
            </a:pPr>
            <a:r>
              <a:rPr lang="en-IN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en-IN" altLang="en-US" sz="3600" dirty="0">
                <a:solidFill>
                  <a:schemeClr val="bg1"/>
                </a:solidFill>
              </a:rPr>
              <a:t> :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50"/>
              </a:lnSpc>
              <a:buFont typeface="Wingdings" panose="05000000000000000000" charset="0"/>
              <a:buChar char="v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50"/>
              </a:lnSpc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</a:rPr>
              <a:t>This project focuses on developing a deep learning model to detect tumors in iris images using Convolutional Neural Networks (CNN).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50"/>
              </a:lnSpc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</a:rPr>
              <a:t>Traditional methods of detecting iris tumors can be time-consuming and dependent on specialist analysis. This project aims to automate detection using Convolutional Neural Networks (CNNs) to make the process faster, more consistent, and more accessible.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50"/>
              </a:lnSpc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</a:rPr>
              <a:t>In this project, a CNN model is trained to identify and classify iris tumors from medical images, improving detection accuracy and aiding in early diagnosis.</a:t>
            </a:r>
            <a:endParaRPr lang="en-US" sz="2400" dirty="0">
              <a:solidFill>
                <a:schemeClr val="bg1"/>
              </a:solidFill>
            </a:endParaRPr>
          </a:p>
          <a:p>
            <a:pPr indent="0">
              <a:lnSpc>
                <a:spcPts val="2850"/>
              </a:lnSpc>
              <a:buFont typeface="Wingdings" panose="05000000000000000000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endParaRPr lang="en-I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4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IN" altLang="en-US" sz="4800" dirty="0">
                <a:solidFill>
                  <a:schemeClr val="accent5">
                    <a:lumMod val="75000"/>
                  </a:schemeClr>
                </a:solidFill>
              </a:rPr>
              <a:t>Project Overview </a:t>
            </a:r>
            <a:endParaRPr lang="en-I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304290" y="2702560"/>
            <a:ext cx="2927985" cy="10807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60123" y="14513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312396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Box 15"/>
          <p:cNvSpPr txBox="1"/>
          <p:nvPr/>
        </p:nvSpPr>
        <p:spPr>
          <a:xfrm>
            <a:off x="793750" y="1059180"/>
            <a:ext cx="7712075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en-IN" altLang="en-US" sz="280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Customer features :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o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Register page :New username and password for successful registeration</a:t>
            </a:r>
            <a:endParaRPr lang="en-I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o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Login page : login with username and password</a:t>
            </a:r>
            <a:endParaRPr lang="en-I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o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About page : Giving the mission and vision about the project</a:t>
            </a:r>
            <a:endParaRPr lang="en-I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o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Uploading file: uploading the file to detect the tumor </a:t>
            </a:r>
            <a:endParaRPr lang="en-I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o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Detecting tumor : the model detect the tumor and show the output </a:t>
            </a:r>
            <a:endParaRPr lang="en-I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6560" y="4351655"/>
            <a:ext cx="12685395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IN" altLang="en-US" sz="4450" dirty="0">
                <a:solidFill>
                  <a:srgbClr val="0070C0"/>
                </a:solidFill>
              </a:rPr>
              <a:t>Technology used :</a:t>
            </a:r>
            <a:endParaRPr lang="en-IN" altLang="en-US" sz="4450" dirty="0">
              <a:solidFill>
                <a:srgbClr val="0070C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Box 12"/>
          <p:cNvSpPr txBox="1"/>
          <p:nvPr/>
        </p:nvSpPr>
        <p:spPr>
          <a:xfrm>
            <a:off x="939800" y="5530850"/>
            <a:ext cx="12101195" cy="2303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Programming Languages: Python</a:t>
            </a: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Development Environment: VS Code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Libraries and Frameworks: TensorFlow, Keras, OpenCV (for image processing)</a:t>
            </a:r>
            <a:endParaRPr lang="en-I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en-I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93750" y="474345"/>
            <a:ext cx="12247245" cy="44615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IN" altLang="en-US" sz="320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User-Friendly Features :</a:t>
            </a:r>
            <a:endParaRPr lang="en-IN" altLang="en-US" sz="3200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Sucessful registration with new username and creating password with minimum of  8 character including special character like @,/,_,.+,- and the password can’t be entirely numeric</a:t>
            </a:r>
            <a:endParaRPr lang="en-I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Secure Logout Option for allowing user to securely end their session and convenient and reliable enhances user experience by giving users control over session duration.</a:t>
            </a:r>
            <a:endParaRPr lang="en-I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4570" y="0"/>
            <a:ext cx="473583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525" y="384175"/>
            <a:ext cx="7600950" cy="8801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IN" altLang="en-US" sz="4300" dirty="0">
                <a:solidFill>
                  <a:schemeClr val="accent1">
                    <a:lumMod val="75000"/>
                  </a:schemeClr>
                </a:solidFill>
              </a:rPr>
              <a:t>Milestone:</a:t>
            </a:r>
            <a:endParaRPr lang="en-US" sz="4300" dirty="0"/>
          </a:p>
          <a:p>
            <a:pPr marL="0" indent="0">
              <a:lnSpc>
                <a:spcPts val="5400"/>
              </a:lnSpc>
              <a:buNone/>
            </a:pPr>
            <a:endParaRPr lang="en-US" sz="4300" dirty="0"/>
          </a:p>
        </p:txBody>
      </p:sp>
      <p:sp>
        <p:nvSpPr>
          <p:cNvPr id="8" name="Text 5"/>
          <p:cNvSpPr/>
          <p:nvPr/>
        </p:nvSpPr>
        <p:spPr>
          <a:xfrm>
            <a:off x="2314932" y="2887266"/>
            <a:ext cx="2756178" cy="344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363992"/>
            <a:ext cx="6057424" cy="3527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2314932" y="4377928"/>
            <a:ext cx="2756178" cy="344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4654"/>
            <a:ext cx="6057424" cy="7055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999768" y="6331625"/>
            <a:ext cx="205026" cy="330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1373"/>
            <a:ext cx="2756178" cy="344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099"/>
            <a:ext cx="6057424" cy="3527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4" name="Rectangles 3"/>
          <p:cNvSpPr/>
          <p:nvPr/>
        </p:nvSpPr>
        <p:spPr>
          <a:xfrm>
            <a:off x="508635" y="1264285"/>
            <a:ext cx="8734425" cy="9620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48335" y="1318895"/>
            <a:ext cx="8106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sz="2400">
                <a:solidFill>
                  <a:schemeClr val="tx1"/>
                </a:solidFill>
              </a:rPr>
              <a:t>The Registration</a:t>
            </a:r>
            <a:r>
              <a:rPr lang="en-IN" altLang="en-US" sz="2400">
                <a:solidFill>
                  <a:schemeClr val="tx1"/>
                </a:solidFill>
              </a:rPr>
              <a:t> and login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IN" altLang="en-US" sz="2400">
                <a:solidFill>
                  <a:schemeClr val="tx1"/>
                </a:solidFill>
              </a:rPr>
              <a:t>page </a:t>
            </a:r>
            <a:r>
              <a:rPr lang="en-US" sz="2400">
                <a:solidFill>
                  <a:schemeClr val="tx1"/>
                </a:solidFill>
              </a:rPr>
              <a:t>allows new users</a:t>
            </a:r>
            <a:r>
              <a:rPr lang="en-IN" altLang="en-US" sz="2400">
                <a:solidFill>
                  <a:schemeClr val="tx1"/>
                </a:solidFill>
              </a:rPr>
              <a:t> </a:t>
            </a:r>
            <a:r>
              <a:rPr lang="en-US" sz="2400">
                <a:solidFill>
                  <a:schemeClr val="tx1"/>
                </a:solidFill>
              </a:rPr>
              <a:t>or technicians to create an account in the system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508635" y="2710815"/>
            <a:ext cx="8734425" cy="9620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342900" indent="-342900" algn="l">
              <a:buFont typeface="Wingdings" panose="05000000000000000000" charset="0"/>
              <a:buChar char="§"/>
            </a:pPr>
            <a:r>
              <a:rPr lang="en-IN" altLang="en-US" sz="2400">
                <a:solidFill>
                  <a:schemeClr val="tx1"/>
                </a:solidFill>
              </a:rPr>
              <a:t> Allow </a:t>
            </a:r>
            <a:r>
              <a:rPr lang="en-US" sz="2400">
                <a:solidFill>
                  <a:schemeClr val="tx1"/>
                </a:solidFill>
              </a:rPr>
              <a:t>the user </a:t>
            </a:r>
            <a:r>
              <a:rPr lang="en-IN" altLang="en-US" sz="2400">
                <a:solidFill>
                  <a:schemeClr val="tx1"/>
                </a:solidFill>
              </a:rPr>
              <a:t>to </a:t>
            </a:r>
            <a:r>
              <a:rPr lang="en-US" sz="2400">
                <a:solidFill>
                  <a:schemeClr val="tx1"/>
                </a:solidFill>
              </a:rPr>
              <a:t>uploads an image of the iris, typically in a standard format (e.g., JPEG, PNG</a:t>
            </a:r>
            <a:r>
              <a:rPr lang="en-IN" altLang="en-US" sz="2400">
                <a:solidFill>
                  <a:schemeClr val="tx1"/>
                </a:solidFill>
              </a:rPr>
              <a:t>,</a:t>
            </a:r>
            <a:r>
              <a:rPr lang="en-US" sz="2400">
                <a:solidFill>
                  <a:schemeClr val="tx1"/>
                </a:solidFill>
              </a:rPr>
              <a:t>).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508635" y="4157345"/>
            <a:ext cx="8734425" cy="9620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342900" indent="-342900" algn="l">
              <a:buFont typeface="Wingdings" panose="05000000000000000000" charset="0"/>
              <a:buChar char="§"/>
            </a:pPr>
            <a:r>
              <a:rPr lang="en-US" sz="2400">
                <a:solidFill>
                  <a:schemeClr val="tx1"/>
                </a:solidFill>
              </a:rPr>
              <a:t>User-Friendly Design</a:t>
            </a:r>
            <a:r>
              <a:rPr lang="en-IN" altLang="en-US" sz="2400">
                <a:solidFill>
                  <a:schemeClr val="tx1"/>
                </a:solidFill>
              </a:rPr>
              <a:t> by easy navigation with a clean, straightforward layout, minimal steps and quick Processing .</a:t>
            </a:r>
            <a:endParaRPr lang="en-IN" altLang="en-US" sz="24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508635" y="5560060"/>
            <a:ext cx="8714105" cy="14490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648335" y="5692140"/>
            <a:ext cx="8271510" cy="692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sz="2400">
                <a:solidFill>
                  <a:schemeClr val="tx1"/>
                </a:solidFill>
                <a:sym typeface="+mn-ea"/>
              </a:rPr>
              <a:t>The CNN model achieved 92% accuracy on the test dataset.</a:t>
            </a:r>
            <a:endParaRPr lang="en-US" sz="240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sz="2400">
                <a:solidFill>
                  <a:schemeClr val="tx1"/>
                </a:solidFill>
                <a:sym typeface="+mn-ea"/>
              </a:rPr>
              <a:t>The high accuracy suggests that CNNs are effective in detecting iris tumors from images.</a:t>
            </a:r>
            <a:endParaRPr lang="en-US" sz="24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13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489710" y="468630"/>
            <a:ext cx="4876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000"/>
              <a:t>CLASS DIAGRAM :</a:t>
            </a:r>
            <a:endParaRPr lang="en-IN" altLang="en-US" sz="4000"/>
          </a:p>
        </p:txBody>
      </p:sp>
      <p:pic>
        <p:nvPicPr>
          <p:cNvPr id="4" name="Picture 3" descr="Screenshot (12)"/>
          <p:cNvPicPr>
            <a:picLocks noChangeAspect="1"/>
          </p:cNvPicPr>
          <p:nvPr/>
        </p:nvPicPr>
        <p:blipFill>
          <a:blip r:embed="rId2"/>
          <a:srcRect l="9247" t="14811" r="11996" b="13925"/>
          <a:stretch>
            <a:fillRect/>
          </a:stretch>
        </p:blipFill>
        <p:spPr>
          <a:xfrm>
            <a:off x="1188720" y="1175385"/>
            <a:ext cx="12638405" cy="643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13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32105" y="1179195"/>
            <a:ext cx="5661025" cy="1811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66700" indent="-266700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latin typeface="Wingdings" panose="05000000000000000000"/>
                <a:ea typeface="SimSun" panose="02010600030101010101" pitchFamily="2" charset="-122"/>
                <a:sym typeface="+mn-ea"/>
              </a:rPr>
              <a:t>ü </a:t>
            </a:r>
            <a:r>
              <a:rPr lang="en-US" altLang="zh-CN" sz="2400" b="1">
                <a:latin typeface="Times New Roman" panose="02020603050405020304"/>
                <a:ea typeface="SimSun" panose="02010600030101010101" pitchFamily="2" charset="-122"/>
                <a:sym typeface="+mn-ea"/>
              </a:rPr>
              <a:t>User to Image</a:t>
            </a:r>
            <a:r>
              <a:rPr lang="en-US" altLang="zh-CN" sz="2400">
                <a:latin typeface="Times New Roman" panose="02020603050405020304"/>
                <a:ea typeface="SimSun" panose="02010600030101010101" pitchFamily="2" charset="-122"/>
                <a:sym typeface="+mn-ea"/>
              </a:rPr>
              <a:t>:</a:t>
            </a:r>
            <a:endParaRPr lang="en-US" altLang="zh-CN" sz="2400">
              <a:latin typeface="Times New Roman" panose="02020603050405020304"/>
              <a:ea typeface="SimSun" panose="02010600030101010101" pitchFamily="2" charset="-122"/>
            </a:endParaRPr>
          </a:p>
          <a:p>
            <a:pPr marL="0" indent="0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SimSun" panose="02010600030101010101" pitchFamily="2" charset="-122"/>
                <a:sym typeface="+mn-ea"/>
              </a:rPr>
              <a:t> </a:t>
            </a:r>
            <a:r>
              <a:rPr lang="en-US" altLang="zh-CN" sz="2400">
                <a:latin typeface="Times New Roman" panose="02020603050405020304"/>
                <a:ea typeface="SimSun" panose="02010600030101010101" pitchFamily="2" charset="-122"/>
                <a:sym typeface="+mn-ea"/>
              </a:rPr>
              <a:t>One-to-Many (One User can upload multiple Images)</a:t>
            </a:r>
            <a:endParaRPr lang="en-US" altLang="zh-CN" sz="2400">
              <a:latin typeface="Times New Roman" panose="02020603050405020304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44" name="Picture 44" descr="WhatsApp Image 2024-11-17 at 9.10.59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70" y="615315"/>
            <a:ext cx="7748270" cy="2743200"/>
          </a:xfrm>
          <a:prstGeom prst="rect">
            <a:avLst/>
          </a:prstGeom>
        </p:spPr>
      </p:pic>
      <p:pic>
        <p:nvPicPr>
          <p:cNvPr id="45" name="Picture 45" descr="WhatsApp Image 2024-11-17 at 9.11.13 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" y="4008120"/>
            <a:ext cx="7092950" cy="29019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8540" y="4273867"/>
            <a:ext cx="5080000" cy="1753235"/>
          </a:xfrm>
          <a:prstGeom prst="rect">
            <a:avLst/>
          </a:prstGeom>
        </p:spPr>
        <p:txBody>
          <a:bodyPr>
            <a:spAutoFit/>
          </a:bodyPr>
          <a:p>
            <a:pPr marL="266700" indent="-266700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latin typeface="Wingdings" panose="05000000000000000000"/>
                <a:ea typeface="SimSun" panose="02010600030101010101" pitchFamily="2" charset="-122"/>
              </a:rPr>
              <a:t>ü </a:t>
            </a:r>
            <a:r>
              <a:rPr lang="en-US" altLang="en-US">
                <a:latin typeface="Times New Roman" panose="02020603050405020304"/>
                <a:ea typeface="SimSun" panose="02010600030101010101" pitchFamily="2" charset="-122"/>
              </a:rPr>
              <a:t></a:t>
            </a:r>
            <a:r>
              <a:rPr lang="en-US" altLang="en-US" sz="2400" b="1">
                <a:latin typeface="Times New Roman" panose="02020603050405020304"/>
                <a:ea typeface="SimSun" panose="02010600030101010101" pitchFamily="2" charset="-122"/>
              </a:rPr>
              <a:t>Image to Result: </a:t>
            </a:r>
            <a:endParaRPr lang="en-US" altLang="en-US" sz="2400" b="1">
              <a:latin typeface="Times New Roman" panose="02020603050405020304"/>
              <a:ea typeface="SimSun" panose="02010600030101010101" pitchFamily="2" charset="-122"/>
            </a:endParaRPr>
          </a:p>
          <a:p>
            <a:pPr marL="266700" indent="-266700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latin typeface="Times New Roman" panose="02020603050405020304"/>
                <a:ea typeface="SimSun" panose="02010600030101010101" pitchFamily="2" charset="-122"/>
              </a:rPr>
              <a:t>One-to-One (One Image has one corresponding Result)</a:t>
            </a:r>
            <a:endParaRPr lang="en-US" altLang="en-US" sz="2400">
              <a:latin typeface="Times New Roman" panose="02020603050405020304"/>
              <a:ea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1345"/>
          </a:xfrm>
          <a:prstGeom prst="rect">
            <a:avLst/>
          </a:prstGeom>
        </p:spPr>
      </p:pic>
      <p:pic>
        <p:nvPicPr>
          <p:cNvPr id="4" name="Picture 3" descr="Screenshot (9)"/>
          <p:cNvPicPr>
            <a:picLocks noChangeAspect="1"/>
          </p:cNvPicPr>
          <p:nvPr/>
        </p:nvPicPr>
        <p:blipFill>
          <a:blip r:embed="rId2"/>
          <a:srcRect l="8226" t="2576" r="9122" b="3913"/>
          <a:stretch>
            <a:fillRect/>
          </a:stretch>
        </p:blipFill>
        <p:spPr>
          <a:xfrm>
            <a:off x="1988185" y="713105"/>
            <a:ext cx="10540365" cy="6707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20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6896" b="4597"/>
          <a:stretch>
            <a:fillRect/>
          </a:stretch>
        </p:blipFill>
        <p:spPr>
          <a:xfrm>
            <a:off x="387985" y="175260"/>
            <a:ext cx="8235950" cy="3617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16580" r="1084" b="5052"/>
          <a:stretch>
            <a:fillRect/>
          </a:stretch>
        </p:blipFill>
        <p:spPr>
          <a:xfrm>
            <a:off x="4943475" y="3855720"/>
            <a:ext cx="9024620" cy="4047490"/>
          </a:xfrm>
          <a:prstGeom prst="rect">
            <a:avLst/>
          </a:prstGeom>
        </p:spPr>
      </p:pic>
      <p:sp>
        <p:nvSpPr>
          <p:cNvPr id="13" name="Snip Diagonal Corner Rectangle 12"/>
          <p:cNvSpPr/>
          <p:nvPr/>
        </p:nvSpPr>
        <p:spPr>
          <a:xfrm>
            <a:off x="8932545" y="714375"/>
            <a:ext cx="5194300" cy="1351915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3200">
                <a:solidFill>
                  <a:schemeClr val="accent5"/>
                </a:solidFill>
                <a:sym typeface="+mn-ea"/>
              </a:rPr>
              <a:t>login and register</a:t>
            </a:r>
            <a:endParaRPr lang="en-IN" altLang="en-US" sz="3200">
              <a:solidFill>
                <a:schemeClr val="accent5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1*f*2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2"/>
</p:tagLst>
</file>

<file path=ppt/tags/tag6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2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62"/>
</p:tagLst>
</file>

<file path=ppt/tags/tag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0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615DFF"/>
      </a:accent1>
      <a:accent2>
        <a:srgbClr val="33C6FD"/>
      </a:accent2>
      <a:accent3>
        <a:srgbClr val="6694FC"/>
      </a:accent3>
      <a:accent4>
        <a:srgbClr val="9963FA"/>
      </a:accent4>
      <a:accent5>
        <a:srgbClr val="CC31F9"/>
      </a:accent5>
      <a:accent6>
        <a:srgbClr val="E646C8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2776</Words>
  <Application>WPS Presentation</Application>
  <PresentationFormat>On-screen Show (16:9)</PresentationFormat>
  <Paragraphs>82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SimSun</vt:lpstr>
      <vt:lpstr>Wingdings</vt:lpstr>
      <vt:lpstr>Sora Medium</vt:lpstr>
      <vt:lpstr>Sora Medium</vt:lpstr>
      <vt:lpstr>Sora Medium</vt:lpstr>
      <vt:lpstr>Wingdings</vt:lpstr>
      <vt:lpstr>Times New Roman</vt:lpstr>
      <vt:lpstr>Wingdings</vt:lpstr>
      <vt:lpstr>Times New Roman</vt:lpstr>
      <vt:lpstr>Inter</vt:lpstr>
      <vt:lpstr>Segoe Print</vt:lpstr>
      <vt:lpstr>Microsoft YaHei</vt:lpstr>
      <vt:lpstr>Arial Unicode MS</vt:lpstr>
      <vt:lpstr>Calibri Light</vt:lpstr>
      <vt:lpstr>Inter Bold</vt:lpstr>
      <vt:lpstr>Calibri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Preethi</cp:lastModifiedBy>
  <cp:revision>12</cp:revision>
  <dcterms:created xsi:type="dcterms:W3CDTF">2024-10-24T13:22:00Z</dcterms:created>
  <dcterms:modified xsi:type="dcterms:W3CDTF">2024-12-04T20:06:35Z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82DFA8C39B8344C6936206FA2867407B_12</vt:lpwstr>
  </property>
  <property fmtid="{D5CDD505-2E9C-101B-9397-08002B2CF9AE}" pid="3" name="KSOProductBuildVer">
    <vt:lpwstr>1033-12.2.0.18911</vt:lpwstr>
  </property>
</Properties>
</file>